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70" r:id="rId7"/>
    <p:sldId id="272" r:id="rId8"/>
    <p:sldId id="269" r:id="rId9"/>
    <p:sldId id="27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A8ED8B-57A4-4C91-8BAB-734D5EF1665A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E36B7-23B5-470B-BDAC-D72C6F63242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4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460A8-6499-436D-A2D2-CD79491566CB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5AB73-06C8-4166-9B41-A29BE3DD1D4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7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E5207-A028-44B0-A5C6-90575C6539FE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7A572D-137F-4063-BA21-376190C7FE7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917C06-74FD-4E0D-AC29-35FECC417D92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A9FF99-25A7-4BD9-BB62-2D7ECC089C2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8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FC46AF-A71A-4EE1-A08A-3B74654BB6F1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FFCC1E-0871-4B08-81EB-0719BF4457D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FFBDA-5CDB-4B76-A7F1-C50B19C67C11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96B06-4C82-4838-820D-B07F655E4DB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C7397-7A8C-49F4-97AB-656DA5A48B4D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5C150A-BF5B-49DD-A8D4-B9FF3A4575D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7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30A897-82B4-45CD-AC13-31CF864F4B1B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D9F8F8-2941-4408-BEE3-884B3102FDC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91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BBE8F-E9FA-428F-B77D-F58354485797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21CE85-9F14-4E95-9CDB-08CCE03E40B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46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6854-8B7E-43FB-AF9A-D3548BDE6B55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A7323F-F91D-46CE-8E05-CAF3ED10B75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8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7A6FD-A616-4F0E-8EF4-BCC0F983B57A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33364D-1356-4538-B5D7-8D23BDDBC08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9BD5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B39ED49-355B-469A-AEA3-BCA7ED867874}" type="datetime1">
              <a:rPr lang="de-DE"/>
              <a:pPr lvl="0"/>
              <a:t>09.06.2020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EBAB0A3-317A-49FF-9161-A19BD9C795EB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524003" y="209324"/>
            <a:ext cx="9144000" cy="5860974"/>
          </a:xfrm>
        </p:spPr>
        <p:txBody>
          <a:bodyPr/>
          <a:lstStyle/>
          <a:p>
            <a:pPr lvl="0"/>
            <a:r>
              <a:rPr lang="de-DE" sz="7200" b="1" baseline="30000" dirty="0">
                <a:latin typeface="Arial" pitchFamily="34"/>
              </a:rPr>
              <a:t>Realschule </a:t>
            </a:r>
            <a:r>
              <a:rPr lang="de-DE" sz="7200" b="1" baseline="30000" dirty="0" smtClean="0">
                <a:latin typeface="Arial" pitchFamily="34"/>
              </a:rPr>
              <a:t>Wilnsdorf</a:t>
            </a:r>
            <a:r>
              <a:rPr lang="de-DE" b="1" baseline="30000" dirty="0">
                <a:latin typeface="Arial" pitchFamily="34"/>
              </a:rPr>
              <a:t/>
            </a:r>
            <a:br>
              <a:rPr lang="de-DE" b="1" baseline="30000" dirty="0">
                <a:latin typeface="Arial" pitchFamily="34"/>
              </a:rPr>
            </a:br>
            <a:r>
              <a:rPr lang="de-DE" b="1" baseline="30000" dirty="0">
                <a:latin typeface="Arial" pitchFamily="34"/>
              </a:rPr>
              <a:t/>
            </a:r>
            <a:br>
              <a:rPr lang="de-DE" b="1" baseline="30000" dirty="0">
                <a:latin typeface="Arial" pitchFamily="34"/>
              </a:rPr>
            </a:br>
            <a:r>
              <a:rPr lang="de-DE" b="1" baseline="30000" dirty="0">
                <a:latin typeface="Arial" pitchFamily="34"/>
              </a:rPr>
              <a:t>Informatikunterricht in der Differenzierung der Klassen 7 - 10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idx="1"/>
          </p:nvPr>
        </p:nvSpPr>
        <p:spPr>
          <a:xfrm>
            <a:off x="7778499" y="585216"/>
            <a:ext cx="3575303" cy="5591748"/>
          </a:xfrm>
        </p:spPr>
        <p:txBody>
          <a:bodyPr/>
          <a:lstStyle/>
          <a:p>
            <a:pPr marL="0" lvl="0" indent="0">
              <a:buNone/>
            </a:pPr>
            <a:r>
              <a:rPr lang="de-DE"/>
              <a:t>Wie funktioniert das z.B.?</a:t>
            </a:r>
          </a:p>
        </p:txBody>
      </p:sp>
      <p:sp>
        <p:nvSpPr>
          <p:cNvPr id="3" name="Interaktive Schaltfläche: Zurück oder Vorherige(r) 5">
            <a:hlinkClick r:id="rId2" action="ppaction://hlinksldjump"/>
          </p:cNvPr>
          <p:cNvSpPr/>
          <p:nvPr/>
        </p:nvSpPr>
        <p:spPr>
          <a:xfrm>
            <a:off x="9351267" y="5266944"/>
            <a:ext cx="2097020" cy="1048515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?: f4 f0 1"/>
              <a:gd name="f8" fmla="?: f5 f1 1"/>
              <a:gd name="f9" fmla="?: f6 f2 1"/>
              <a:gd name="f10" fmla="*/ f7 1 21600"/>
              <a:gd name="f11" fmla="*/ f8 1 21600"/>
              <a:gd name="f12" fmla="*/ 21600 f7 1"/>
              <a:gd name="f13" fmla="*/ 21600 f8 1"/>
              <a:gd name="f14" fmla="min f11 f10"/>
              <a:gd name="f15" fmla="*/ f12 1 f9"/>
              <a:gd name="f16" fmla="*/ f13 1 f9"/>
              <a:gd name="f17" fmla="val f15"/>
              <a:gd name="f18" fmla="val f16"/>
              <a:gd name="f19" fmla="*/ f3 f14 1"/>
              <a:gd name="f20" fmla="+- f18 0 f3"/>
              <a:gd name="f21" fmla="+- f17 0 f3"/>
              <a:gd name="f22" fmla="*/ f17 f14 1"/>
              <a:gd name="f23" fmla="*/ f18 f14 1"/>
              <a:gd name="f24" fmla="*/ f20 1 2"/>
              <a:gd name="f25" fmla="*/ f21 1 2"/>
              <a:gd name="f26" fmla="min f21 f20"/>
              <a:gd name="f27" fmla="+- f3 f24 0"/>
              <a:gd name="f28" fmla="+- f3 f25 0"/>
              <a:gd name="f29" fmla="*/ f26 3 1"/>
              <a:gd name="f30" fmla="*/ f29 1 8"/>
              <a:gd name="f31" fmla="*/ f27 f14 1"/>
              <a:gd name="f32" fmla="+- f27 0 f30"/>
              <a:gd name="f33" fmla="+- f27 f30 0"/>
              <a:gd name="f34" fmla="+- f28 0 f30"/>
              <a:gd name="f35" fmla="+- f28 f30 0"/>
              <a:gd name="f36" fmla="*/ f34 f14 1"/>
              <a:gd name="f37" fmla="*/ f35 f14 1"/>
              <a:gd name="f38" fmla="*/ f32 f14 1"/>
              <a:gd name="f39" fmla="*/ f33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19" r="f22" b="f23"/>
            <a:pathLst>
              <a:path stroke="0">
                <a:moveTo>
                  <a:pt x="f19" y="f19"/>
                </a:moveTo>
                <a:lnTo>
                  <a:pt x="f22" y="f19"/>
                </a:lnTo>
                <a:lnTo>
                  <a:pt x="f22" y="f23"/>
                </a:lnTo>
                <a:lnTo>
                  <a:pt x="f19" y="f23"/>
                </a:lnTo>
                <a:close/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stroke="0"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fill="none"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fill="none">
                <a:moveTo>
                  <a:pt x="f19" y="f19"/>
                </a:moveTo>
                <a:lnTo>
                  <a:pt x="f22" y="f19"/>
                </a:lnTo>
                <a:lnTo>
                  <a:pt x="f22" y="f23"/>
                </a:lnTo>
                <a:lnTo>
                  <a:pt x="f19" y="f23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7" y="438153"/>
            <a:ext cx="7388836" cy="5521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idx="1"/>
          </p:nvPr>
        </p:nvSpPr>
        <p:spPr>
          <a:xfrm>
            <a:off x="5596127" y="441673"/>
            <a:ext cx="5757675" cy="1249015"/>
          </a:xfrm>
        </p:spPr>
        <p:txBody>
          <a:bodyPr/>
          <a:lstStyle/>
          <a:p>
            <a:pPr lvl="0"/>
            <a:r>
              <a:rPr lang="de-DE"/>
              <a:t>Grundlegende Funktionen der Textverarbeitung kennenlernen.</a:t>
            </a:r>
          </a:p>
        </p:txBody>
      </p:sp>
      <p:sp>
        <p:nvSpPr>
          <p:cNvPr id="3" name="Interaktive Schaltfläche: Zurück oder Vorherige(r) 5">
            <a:hlinkClick r:id="rId2" action="ppaction://hlinksldjump"/>
          </p:cNvPr>
          <p:cNvSpPr/>
          <p:nvPr/>
        </p:nvSpPr>
        <p:spPr>
          <a:xfrm>
            <a:off x="9619488" y="5254755"/>
            <a:ext cx="1865376" cy="106070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?: f4 f0 1"/>
              <a:gd name="f8" fmla="?: f5 f1 1"/>
              <a:gd name="f9" fmla="?: f6 f2 1"/>
              <a:gd name="f10" fmla="*/ f7 1 21600"/>
              <a:gd name="f11" fmla="*/ f8 1 21600"/>
              <a:gd name="f12" fmla="*/ 21600 f7 1"/>
              <a:gd name="f13" fmla="*/ 21600 f8 1"/>
              <a:gd name="f14" fmla="min f11 f10"/>
              <a:gd name="f15" fmla="*/ f12 1 f9"/>
              <a:gd name="f16" fmla="*/ f13 1 f9"/>
              <a:gd name="f17" fmla="val f15"/>
              <a:gd name="f18" fmla="val f16"/>
              <a:gd name="f19" fmla="*/ f3 f14 1"/>
              <a:gd name="f20" fmla="+- f18 0 f3"/>
              <a:gd name="f21" fmla="+- f17 0 f3"/>
              <a:gd name="f22" fmla="*/ f17 f14 1"/>
              <a:gd name="f23" fmla="*/ f18 f14 1"/>
              <a:gd name="f24" fmla="*/ f20 1 2"/>
              <a:gd name="f25" fmla="*/ f21 1 2"/>
              <a:gd name="f26" fmla="min f21 f20"/>
              <a:gd name="f27" fmla="+- f3 f24 0"/>
              <a:gd name="f28" fmla="+- f3 f25 0"/>
              <a:gd name="f29" fmla="*/ f26 3 1"/>
              <a:gd name="f30" fmla="*/ f29 1 8"/>
              <a:gd name="f31" fmla="*/ f27 f14 1"/>
              <a:gd name="f32" fmla="+- f27 0 f30"/>
              <a:gd name="f33" fmla="+- f27 f30 0"/>
              <a:gd name="f34" fmla="+- f28 0 f30"/>
              <a:gd name="f35" fmla="+- f28 f30 0"/>
              <a:gd name="f36" fmla="*/ f34 f14 1"/>
              <a:gd name="f37" fmla="*/ f35 f14 1"/>
              <a:gd name="f38" fmla="*/ f32 f14 1"/>
              <a:gd name="f39" fmla="*/ f33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19" r="f22" b="f23"/>
            <a:pathLst>
              <a:path stroke="0">
                <a:moveTo>
                  <a:pt x="f19" y="f19"/>
                </a:moveTo>
                <a:lnTo>
                  <a:pt x="f22" y="f19"/>
                </a:lnTo>
                <a:lnTo>
                  <a:pt x="f22" y="f23"/>
                </a:lnTo>
                <a:lnTo>
                  <a:pt x="f19" y="f23"/>
                </a:lnTo>
                <a:close/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stroke="0"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fill="none"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fill="none">
                <a:moveTo>
                  <a:pt x="f19" y="f19"/>
                </a:moveTo>
                <a:lnTo>
                  <a:pt x="f22" y="f19"/>
                </a:lnTo>
                <a:lnTo>
                  <a:pt x="f22" y="f23"/>
                </a:lnTo>
                <a:lnTo>
                  <a:pt x="f19" y="f23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49" y="1401473"/>
            <a:ext cx="9047201" cy="457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778240" y="1690689"/>
            <a:ext cx="2575563" cy="1759643"/>
          </a:xfrm>
        </p:spPr>
        <p:txBody>
          <a:bodyPr/>
          <a:lstStyle/>
          <a:p>
            <a:pPr lvl="0"/>
            <a:r>
              <a:rPr lang="de-DE"/>
              <a:t>Eine erste Programmier-sprache kennenlernen.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28208"/>
            <a:ext cx="8564142" cy="6613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nteraktive Schaltfläche: Zurück oder Vorherige(r) 6">
            <a:hlinkClick r:id="rId3" action="ppaction://hlinksldjump"/>
          </p:cNvPr>
          <p:cNvSpPr/>
          <p:nvPr/>
        </p:nvSpPr>
        <p:spPr>
          <a:xfrm>
            <a:off x="9351267" y="5266944"/>
            <a:ext cx="2097020" cy="1048515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abs f0"/>
              <a:gd name="f5" fmla="abs f1"/>
              <a:gd name="f6" fmla="abs f2"/>
              <a:gd name="f7" fmla="?: f4 f0 1"/>
              <a:gd name="f8" fmla="?: f5 f1 1"/>
              <a:gd name="f9" fmla="?: f6 f2 1"/>
              <a:gd name="f10" fmla="*/ f7 1 21600"/>
              <a:gd name="f11" fmla="*/ f8 1 21600"/>
              <a:gd name="f12" fmla="*/ 21600 f7 1"/>
              <a:gd name="f13" fmla="*/ 21600 f8 1"/>
              <a:gd name="f14" fmla="min f11 f10"/>
              <a:gd name="f15" fmla="*/ f12 1 f9"/>
              <a:gd name="f16" fmla="*/ f13 1 f9"/>
              <a:gd name="f17" fmla="val f15"/>
              <a:gd name="f18" fmla="val f16"/>
              <a:gd name="f19" fmla="*/ f3 f14 1"/>
              <a:gd name="f20" fmla="+- f18 0 f3"/>
              <a:gd name="f21" fmla="+- f17 0 f3"/>
              <a:gd name="f22" fmla="*/ f17 f14 1"/>
              <a:gd name="f23" fmla="*/ f18 f14 1"/>
              <a:gd name="f24" fmla="*/ f20 1 2"/>
              <a:gd name="f25" fmla="*/ f21 1 2"/>
              <a:gd name="f26" fmla="min f21 f20"/>
              <a:gd name="f27" fmla="+- f3 f24 0"/>
              <a:gd name="f28" fmla="+- f3 f25 0"/>
              <a:gd name="f29" fmla="*/ f26 3 1"/>
              <a:gd name="f30" fmla="*/ f29 1 8"/>
              <a:gd name="f31" fmla="*/ f27 f14 1"/>
              <a:gd name="f32" fmla="+- f27 0 f30"/>
              <a:gd name="f33" fmla="+- f27 f30 0"/>
              <a:gd name="f34" fmla="+- f28 0 f30"/>
              <a:gd name="f35" fmla="+- f28 f30 0"/>
              <a:gd name="f36" fmla="*/ f34 f14 1"/>
              <a:gd name="f37" fmla="*/ f35 f14 1"/>
              <a:gd name="f38" fmla="*/ f32 f14 1"/>
              <a:gd name="f39" fmla="*/ f33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19" r="f22" b="f23"/>
            <a:pathLst>
              <a:path stroke="0">
                <a:moveTo>
                  <a:pt x="f19" y="f19"/>
                </a:moveTo>
                <a:lnTo>
                  <a:pt x="f22" y="f19"/>
                </a:lnTo>
                <a:lnTo>
                  <a:pt x="f22" y="f23"/>
                </a:lnTo>
                <a:lnTo>
                  <a:pt x="f19" y="f23"/>
                </a:lnTo>
                <a:close/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stroke="0"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fill="none">
                <a:moveTo>
                  <a:pt x="f36" y="f31"/>
                </a:moveTo>
                <a:lnTo>
                  <a:pt x="f37" y="f38"/>
                </a:lnTo>
                <a:lnTo>
                  <a:pt x="f37" y="f39"/>
                </a:lnTo>
                <a:close/>
              </a:path>
              <a:path fill="none">
                <a:moveTo>
                  <a:pt x="f19" y="f19"/>
                </a:moveTo>
                <a:lnTo>
                  <a:pt x="f22" y="f19"/>
                </a:lnTo>
                <a:lnTo>
                  <a:pt x="f22" y="f23"/>
                </a:lnTo>
                <a:lnTo>
                  <a:pt x="f19" y="f23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4800" b="1" u="sng" baseline="30000">
                <a:latin typeface="Calibri"/>
              </a:rPr>
              <a:t>Differenzierung 7 (3 Wochenstunden)</a:t>
            </a:r>
            <a:endParaRPr lang="de-DE" b="1" u="sng">
              <a:latin typeface="Calibri"/>
            </a:endParaRP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923544" y="1789051"/>
            <a:ext cx="10515600" cy="4351336"/>
          </a:xfrm>
        </p:spPr>
        <p:txBody>
          <a:bodyPr/>
          <a:lstStyle/>
          <a:p>
            <a:pPr lvl="0"/>
            <a:r>
              <a:rPr lang="de-DE" sz="4000" b="1" baseline="30000" dirty="0"/>
              <a:t>Lernprogramm zum Einüben des Schreibens mit 10 Fingern</a:t>
            </a:r>
          </a:p>
          <a:p>
            <a:r>
              <a:rPr lang="de-DE" sz="4000" b="1" baseline="30000" dirty="0" smtClean="0"/>
              <a:t>Informationstechnisches Grundwissen – Grundlagen Hardware</a:t>
            </a:r>
          </a:p>
          <a:p>
            <a:pPr lvl="0"/>
            <a:r>
              <a:rPr lang="de-DE" sz="4000" b="1" baseline="30000" dirty="0" smtClean="0"/>
              <a:t>Textverarbeitung </a:t>
            </a:r>
            <a:r>
              <a:rPr lang="de-DE" sz="4000" b="1" baseline="30000" dirty="0"/>
              <a:t>– MS Word</a:t>
            </a:r>
          </a:p>
          <a:p>
            <a:pPr lvl="0"/>
            <a:r>
              <a:rPr lang="de-DE" sz="4000" b="1" baseline="30000" dirty="0"/>
              <a:t>Einstieg in die Programmierung mit </a:t>
            </a:r>
            <a:r>
              <a:rPr lang="de-DE" sz="4000" b="1" baseline="30000" dirty="0" err="1" smtClean="0"/>
              <a:t>Scratch</a:t>
            </a:r>
            <a:r>
              <a:rPr lang="de-DE" sz="4000" b="1" baseline="30000" dirty="0" smtClean="0"/>
              <a:t> 3</a:t>
            </a:r>
          </a:p>
          <a:p>
            <a:pPr marL="0" lvl="0" indent="0">
              <a:buNone/>
            </a:pPr>
            <a:r>
              <a:rPr lang="de-DE" sz="2000" b="1" baseline="30000" dirty="0" smtClean="0"/>
              <a:t>(Fotos anklicken)</a:t>
            </a:r>
            <a:endParaRPr lang="de-DE" sz="2000" b="1" baseline="30000" dirty="0"/>
          </a:p>
          <a:p>
            <a:pPr lvl="0"/>
            <a:endParaRPr lang="de-DE" dirty="0"/>
          </a:p>
        </p:txBody>
      </p:sp>
      <p:pic>
        <p:nvPicPr>
          <p:cNvPr id="4" name="Grafik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06" y="4061874"/>
            <a:ext cx="3252283" cy="25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8" y="4061874"/>
            <a:ext cx="2671949" cy="25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704" y="4418664"/>
            <a:ext cx="3060844" cy="172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38203" y="426723"/>
            <a:ext cx="10515600" cy="1263965"/>
          </a:xfrm>
        </p:spPr>
        <p:txBody>
          <a:bodyPr/>
          <a:lstStyle/>
          <a:p>
            <a:pPr lvl="0"/>
            <a:r>
              <a:rPr lang="de-DE" sz="4800" b="1" u="sng" baseline="30000">
                <a:latin typeface="Calibri"/>
              </a:rPr>
              <a:t>Differenzierung 8 (3 Wochenstunden)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38203" y="1340768"/>
            <a:ext cx="10515600" cy="4836195"/>
          </a:xfrm>
        </p:spPr>
        <p:txBody>
          <a:bodyPr/>
          <a:lstStyle/>
          <a:p>
            <a:pPr lvl="0"/>
            <a:r>
              <a:rPr lang="de-DE" sz="4000" b="1" baseline="30000" dirty="0"/>
              <a:t>Geschichte der </a:t>
            </a:r>
            <a:r>
              <a:rPr lang="de-DE" sz="4000" b="1" baseline="30000" dirty="0" smtClean="0"/>
              <a:t>Informatik</a:t>
            </a:r>
          </a:p>
          <a:p>
            <a:r>
              <a:rPr lang="de-DE" sz="4000" b="1" baseline="30000" dirty="0" smtClean="0"/>
              <a:t>Computerbenutzung und Dateimanagement – Windows Grundlagen</a:t>
            </a:r>
            <a:endParaRPr lang="de-DE" sz="4000" b="1" baseline="30000" dirty="0"/>
          </a:p>
          <a:p>
            <a:pPr lvl="0"/>
            <a:r>
              <a:rPr lang="de-DE" sz="4000" b="1" baseline="30000" dirty="0"/>
              <a:t>Programmierung mit Lego </a:t>
            </a:r>
            <a:r>
              <a:rPr lang="de-DE" sz="4000" b="1" baseline="30000" dirty="0" err="1"/>
              <a:t>Mindstorms</a:t>
            </a:r>
            <a:r>
              <a:rPr lang="de-DE" sz="4000" b="1" baseline="30000" dirty="0"/>
              <a:t> NXT</a:t>
            </a:r>
          </a:p>
          <a:p>
            <a:pPr lvl="0"/>
            <a:r>
              <a:rPr lang="de-DE" sz="4000" b="1" baseline="30000" dirty="0"/>
              <a:t>Zahlensysteme (Duales System und Hexadezimalsystem)</a:t>
            </a:r>
          </a:p>
          <a:p>
            <a:pPr lvl="0"/>
            <a:r>
              <a:rPr lang="de-DE" sz="4000" b="1" baseline="30000" dirty="0"/>
              <a:t>Microsoft Power Point – Bildschirmpräsentationen</a:t>
            </a:r>
          </a:p>
          <a:p>
            <a:pPr lvl="0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79" y="4067479"/>
            <a:ext cx="4180143" cy="200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3977296"/>
            <a:ext cx="3609978" cy="246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40" y="3877010"/>
            <a:ext cx="3061338" cy="26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5B9BD5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4800" b="1" u="sng" baseline="30000">
                <a:latin typeface="Calibri"/>
              </a:rPr>
              <a:t>Differenzierung 9 (3 Wochenstunden)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38203" y="1484784"/>
            <a:ext cx="10515600" cy="469217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de-DE" sz="4000" b="1" baseline="30000" dirty="0"/>
              <a:t>Datensicherheit / Netzwerk / Internet</a:t>
            </a:r>
          </a:p>
          <a:p>
            <a:pPr>
              <a:spcAft>
                <a:spcPts val="600"/>
              </a:spcAft>
            </a:pPr>
            <a:r>
              <a:rPr lang="de-DE" sz="4000" b="1" baseline="30000" dirty="0"/>
              <a:t>HTML/Front Page – Internetseiten </a:t>
            </a:r>
            <a:r>
              <a:rPr lang="de-DE" sz="4000" b="1" baseline="30000" dirty="0" smtClean="0"/>
              <a:t>programmieren</a:t>
            </a:r>
            <a:endParaRPr lang="de-DE" sz="4000" b="1" baseline="30000" dirty="0"/>
          </a:p>
          <a:p>
            <a:pPr lvl="0">
              <a:spcAft>
                <a:spcPts val="600"/>
              </a:spcAft>
            </a:pPr>
            <a:r>
              <a:rPr lang="de-DE" sz="4000" b="1" baseline="30000" dirty="0" smtClean="0"/>
              <a:t>Grafikprogramme </a:t>
            </a:r>
            <a:r>
              <a:rPr lang="de-DE" sz="4000" b="1" baseline="30000" dirty="0"/>
              <a:t>/ Bildbearbeitung</a:t>
            </a:r>
          </a:p>
          <a:p>
            <a:pPr lvl="0">
              <a:spcAft>
                <a:spcPts val="600"/>
              </a:spcAft>
            </a:pPr>
            <a:r>
              <a:rPr lang="de-DE" sz="4000" b="1" baseline="30000" dirty="0"/>
              <a:t>Microsoft - Excel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216" y="2467353"/>
            <a:ext cx="3913842" cy="264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765652"/>
            <a:ext cx="4284722" cy="244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765652"/>
            <a:ext cx="5102703" cy="24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4800" b="1" u="sng" baseline="30000" dirty="0">
                <a:latin typeface="Calibri"/>
              </a:rPr>
              <a:t>Differenzierung 10 (3 Wochenstunden)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838203" y="1268760"/>
            <a:ext cx="10515600" cy="4908203"/>
          </a:xfrm>
        </p:spPr>
        <p:txBody>
          <a:bodyPr/>
          <a:lstStyle/>
          <a:p>
            <a:pPr lvl="0"/>
            <a:r>
              <a:rPr lang="de-DE" sz="4000" b="1" baseline="30000" dirty="0"/>
              <a:t>Datenbanken Microsoft Access</a:t>
            </a:r>
          </a:p>
          <a:p>
            <a:pPr lvl="0"/>
            <a:r>
              <a:rPr lang="de-DE" sz="4000" b="1" baseline="30000" dirty="0"/>
              <a:t>Programmieren </a:t>
            </a:r>
            <a:r>
              <a:rPr lang="de-DE" sz="4000" b="1" baseline="30000" dirty="0" smtClean="0"/>
              <a:t>von einfachen Apps für dein Smartphone</a:t>
            </a:r>
            <a:endParaRPr lang="de-DE" sz="4000" b="1" baseline="30000" dirty="0"/>
          </a:p>
          <a:p>
            <a:pPr lvl="0"/>
            <a:r>
              <a:rPr lang="de-DE" sz="4000" b="1" baseline="30000" dirty="0"/>
              <a:t>Microsoft </a:t>
            </a:r>
            <a:r>
              <a:rPr lang="de-DE" sz="4000" b="1" baseline="30000" dirty="0" smtClean="0"/>
              <a:t>– Excel Modul 2</a:t>
            </a:r>
          </a:p>
          <a:p>
            <a:pPr lvl="0"/>
            <a:r>
              <a:rPr lang="de-DE" sz="4000" b="1" baseline="30000" dirty="0" smtClean="0"/>
              <a:t>Netzwerke entwickeln und Simulation mit </a:t>
            </a:r>
            <a:r>
              <a:rPr lang="de-DE" sz="4000" b="1" baseline="30000" dirty="0" err="1" smtClean="0"/>
              <a:t>Filius</a:t>
            </a:r>
            <a:endParaRPr lang="de-DE" sz="4000" b="1" baseline="30000" dirty="0"/>
          </a:p>
          <a:p>
            <a:pPr marL="0" lvl="0" indent="0">
              <a:buNone/>
            </a:pPr>
            <a:endParaRPr lang="de-DE" sz="4000" b="1" baseline="30000" dirty="0"/>
          </a:p>
          <a:p>
            <a:pPr lvl="0"/>
            <a:endParaRPr lang="de-DE" sz="4000" b="1" baseline="30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640848"/>
            <a:ext cx="3830814" cy="17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055" y="3145315"/>
            <a:ext cx="4056891" cy="284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83" y="3104510"/>
            <a:ext cx="3502413" cy="292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332656"/>
            <a:ext cx="10515600" cy="1325559"/>
          </a:xfrm>
        </p:spPr>
        <p:txBody>
          <a:bodyPr/>
          <a:lstStyle/>
          <a:p>
            <a:r>
              <a:rPr lang="de-DE" sz="4800" b="1" u="sng" baseline="30000" dirty="0">
                <a:latin typeface="Calibri"/>
              </a:rPr>
              <a:t>In welchem Fall solltest du das Fach wählen?</a:t>
            </a:r>
            <a:endParaRPr lang="de-DE" sz="4800" b="1" u="sng" baseline="30000" dirty="0">
              <a:latin typeface="Calibr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556792"/>
            <a:ext cx="10515600" cy="4351336"/>
          </a:xfrm>
        </p:spPr>
        <p:txBody>
          <a:bodyPr/>
          <a:lstStyle/>
          <a:p>
            <a:r>
              <a:rPr lang="de-DE" sz="4000" b="1" baseline="30000" dirty="0"/>
              <a:t>Wenn du Interesse an technischen Zusammenhängen hast.</a:t>
            </a:r>
          </a:p>
          <a:p>
            <a:r>
              <a:rPr lang="de-DE" sz="4000" b="1" baseline="30000" dirty="0"/>
              <a:t>Falls du dich dafür Interessierst, wie Elektronische Geräte, wie Computer, Tablet oder Mobiltelefon funktionieren.</a:t>
            </a:r>
          </a:p>
          <a:p>
            <a:r>
              <a:rPr lang="de-DE" sz="4000" b="1" baseline="30000" dirty="0"/>
              <a:t>Wenn du Interesse an der richtigen Anwendung von Computerprogrammen hast.</a:t>
            </a:r>
          </a:p>
          <a:p>
            <a:r>
              <a:rPr lang="de-DE" sz="4000" b="1" baseline="30000" dirty="0"/>
              <a:t>Wenn du gerne eine Idee weiterentwickelst und es magst, selbständig zu denken.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1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332656"/>
            <a:ext cx="10515600" cy="1325559"/>
          </a:xfrm>
        </p:spPr>
        <p:txBody>
          <a:bodyPr/>
          <a:lstStyle/>
          <a:p>
            <a:pPr algn="ctr"/>
            <a:r>
              <a:rPr lang="de-DE" sz="3600" b="1" u="sng" dirty="0" smtClean="0">
                <a:latin typeface="Calibri"/>
              </a:rPr>
              <a:t>In Informatik werden Kursarbeiten geschrieben</a:t>
            </a:r>
            <a:endParaRPr lang="de-DE" sz="3600" b="1" u="sng" baseline="30000" dirty="0">
              <a:latin typeface="Calibri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96270"/>
              </p:ext>
            </p:extLst>
          </p:nvPr>
        </p:nvGraphicFramePr>
        <p:xfrm>
          <a:off x="1991544" y="206084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Jahrgangsstufe 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Jahrgangsstufe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Jahrgangsstufe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Jahrgangsstufe 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4-5 Arbeiten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4-5 Arbeiten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 Arbeiten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 Arbeiten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5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de-DE" sz="4000" b="1" baseline="30000" dirty="0"/>
              <a:t>Es gibt für das Fach keine Zugangsbeschränkungen. </a:t>
            </a:r>
          </a:p>
          <a:p>
            <a:pPr marL="0" lvl="0" indent="0" algn="ctr">
              <a:buNone/>
            </a:pPr>
            <a:endParaRPr lang="de-DE" sz="4000" b="1" baseline="30000" dirty="0"/>
          </a:p>
          <a:p>
            <a:pPr marL="0" lvl="0" indent="0" algn="ctr">
              <a:buNone/>
            </a:pPr>
            <a:r>
              <a:rPr lang="de-DE" sz="4000" b="1" baseline="30000" dirty="0"/>
              <a:t>Allerdings solltest du ganz gut in Mathematik sein!</a:t>
            </a:r>
          </a:p>
          <a:p>
            <a:pPr marL="0" lvl="0" indent="0" algn="ctr">
              <a:buNone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1171325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4000" b="1" baseline="30000" dirty="0"/>
              <a:t>Vielen Dank für die </a:t>
            </a:r>
            <a:r>
              <a:rPr lang="de-DE" sz="4000" b="1" baseline="30000" dirty="0"/>
              <a:t>Aufmerksamkeit!</a:t>
            </a:r>
            <a:endParaRPr lang="de-DE" sz="4000" b="1" baseline="30000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7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Benutzerdefiniert</PresentationFormat>
  <Paragraphs>44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Realschule Wilnsdorf  Informatikunterricht in der Differenzierung der Klassen 7 - 10 </vt:lpstr>
      <vt:lpstr>Differenzierung 7 (3 Wochenstunden)</vt:lpstr>
      <vt:lpstr>Differenzierung 8 (3 Wochenstunden)</vt:lpstr>
      <vt:lpstr>Differenzierung 9 (3 Wochenstunden)</vt:lpstr>
      <vt:lpstr>Differenzierung 10 (3 Wochenstunden)</vt:lpstr>
      <vt:lpstr>In welchem Fall solltest du das Fach wählen?</vt:lpstr>
      <vt:lpstr>In Informatik werden Kursarbeiten geschrieben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Realschule Freudenberg</dc:title>
  <dc:creator>Rinsdorf Uwe</dc:creator>
  <cp:lastModifiedBy>Uwe Rinsdorf</cp:lastModifiedBy>
  <cp:revision>12</cp:revision>
  <dcterms:created xsi:type="dcterms:W3CDTF">2014-05-27T11:06:23Z</dcterms:created>
  <dcterms:modified xsi:type="dcterms:W3CDTF">2020-06-09T09:35:00Z</dcterms:modified>
</cp:coreProperties>
</file>